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951674" cy="4661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31478" y="3270834"/>
            <a:ext cx="11825043" cy="170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0" b="0" i="0">
                <a:solidFill>
                  <a:srgbClr val="FF28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951675" cy="4661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003D7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003D7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003D7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44038" y="8813837"/>
            <a:ext cx="7399922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003D7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3218" y="4073816"/>
            <a:ext cx="16021563" cy="2488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coftexas.org/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tcoftexas.org/" TargetMode="External"/><Relationship Id="rId4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tcoftexas.org/" TargetMode="External"/><Relationship Id="rId4" Type="http://schemas.openxmlformats.org/officeDocument/2006/relationships/image" Target="../media/image6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tcoftexas.org/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630" dirty="0"/>
              <a:t>TRIVIA</a:t>
            </a:r>
            <a:r>
              <a:rPr spc="1200" dirty="0"/>
              <a:t> </a:t>
            </a:r>
            <a:r>
              <a:rPr spc="1820" dirty="0"/>
              <a:t>NIGHT</a:t>
            </a:r>
          </a:p>
        </p:txBody>
      </p:sp>
      <p:sp>
        <p:nvSpPr>
          <p:cNvPr id="3" name="object 3"/>
          <p:cNvSpPr/>
          <p:nvPr/>
        </p:nvSpPr>
        <p:spPr>
          <a:xfrm>
            <a:off x="12288607" y="3898016"/>
            <a:ext cx="5999391" cy="6388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0038" y="7376617"/>
            <a:ext cx="5238749" cy="218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7338" y="6356255"/>
            <a:ext cx="21056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5" dirty="0">
                <a:latin typeface="Tahoma"/>
                <a:cs typeface="Tahoma"/>
              </a:rPr>
              <a:t>benefitting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37736" y="6"/>
            <a:ext cx="5150264" cy="360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0950"/>
            <a:ext cx="5117249" cy="3916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37737" y="0"/>
            <a:ext cx="5150263" cy="3608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0948"/>
            <a:ext cx="5117253" cy="3916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3208" y="2892784"/>
            <a:ext cx="14443505" cy="7393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31105" y="1028700"/>
            <a:ext cx="1228090" cy="122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3210" y="2892786"/>
            <a:ext cx="14443504" cy="7393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31105" y="1028701"/>
            <a:ext cx="1228090" cy="122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51674" cy="4661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3456" y="725025"/>
            <a:ext cx="7861300" cy="952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50" b="0" spc="675" dirty="0">
                <a:solidFill>
                  <a:srgbClr val="FF286F"/>
                </a:solidFill>
                <a:latin typeface="Arial"/>
                <a:cs typeface="Arial"/>
              </a:rPr>
              <a:t>END </a:t>
            </a:r>
            <a:r>
              <a:rPr sz="6050" b="0" spc="990" dirty="0">
                <a:solidFill>
                  <a:srgbClr val="FF286F"/>
                </a:solidFill>
                <a:latin typeface="Arial"/>
                <a:cs typeface="Arial"/>
              </a:rPr>
              <a:t>OF </a:t>
            </a:r>
            <a:r>
              <a:rPr sz="6050" b="0" spc="935" dirty="0">
                <a:solidFill>
                  <a:srgbClr val="FF286F"/>
                </a:solidFill>
                <a:latin typeface="Arial"/>
                <a:cs typeface="Arial"/>
              </a:rPr>
              <a:t>ROUND</a:t>
            </a:r>
            <a:r>
              <a:rPr sz="6050" b="0" spc="415" dirty="0">
                <a:solidFill>
                  <a:srgbClr val="FF286F"/>
                </a:solidFill>
                <a:latin typeface="Arial"/>
                <a:cs typeface="Arial"/>
              </a:rPr>
              <a:t> </a:t>
            </a:r>
            <a:r>
              <a:rPr sz="6050" b="0" spc="-975" dirty="0">
                <a:solidFill>
                  <a:srgbClr val="FF286F"/>
                </a:solidFill>
                <a:latin typeface="Arial"/>
                <a:cs typeface="Arial"/>
              </a:rPr>
              <a:t>1</a:t>
            </a:r>
            <a:endParaRPr sz="6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88607" y="3898017"/>
            <a:ext cx="5999391" cy="6388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3217" y="7768679"/>
            <a:ext cx="4438649" cy="1847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17388" y="4016666"/>
            <a:ext cx="9901555" cy="29591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05865">
              <a:lnSpc>
                <a:spcPct val="100000"/>
              </a:lnSpc>
              <a:spcBef>
                <a:spcPts val="520"/>
              </a:spcBef>
            </a:pPr>
            <a:r>
              <a:rPr sz="2400" b="1" spc="35" dirty="0">
                <a:solidFill>
                  <a:srgbClr val="535353"/>
                </a:solidFill>
                <a:latin typeface="Arial"/>
                <a:cs typeface="Arial"/>
              </a:rPr>
              <a:t>The</a:t>
            </a:r>
            <a:r>
              <a:rPr sz="2400" b="1" spc="-5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535353"/>
                </a:solidFill>
                <a:latin typeface="Arial"/>
                <a:cs typeface="Arial"/>
              </a:rPr>
              <a:t>mission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535353"/>
                </a:solidFill>
                <a:latin typeface="Arial"/>
                <a:cs typeface="Arial"/>
              </a:rPr>
              <a:t>of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45" dirty="0">
                <a:solidFill>
                  <a:srgbClr val="535353"/>
                </a:solidFill>
                <a:latin typeface="Arial"/>
                <a:cs typeface="Arial"/>
              </a:rPr>
              <a:t>the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535353"/>
                </a:solidFill>
                <a:latin typeface="Arial"/>
                <a:cs typeface="Arial"/>
              </a:rPr>
              <a:t>Autism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30" dirty="0">
                <a:solidFill>
                  <a:srgbClr val="535353"/>
                </a:solidFill>
                <a:latin typeface="Arial"/>
                <a:cs typeface="Arial"/>
              </a:rPr>
              <a:t>Treatment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535353"/>
                </a:solidFill>
                <a:latin typeface="Arial"/>
                <a:cs typeface="Arial"/>
              </a:rPr>
              <a:t>Center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sz="2400" b="1" spc="-5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30" dirty="0">
                <a:solidFill>
                  <a:srgbClr val="535353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14599"/>
              </a:lnSpc>
            </a:pPr>
            <a:r>
              <a:rPr sz="2400" b="1" spc="-5" dirty="0">
                <a:solidFill>
                  <a:srgbClr val="535353"/>
                </a:solidFill>
                <a:latin typeface="Arial"/>
                <a:cs typeface="Arial"/>
              </a:rPr>
              <a:t>assist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535353"/>
                </a:solidFill>
                <a:latin typeface="Arial"/>
                <a:cs typeface="Arial"/>
              </a:rPr>
              <a:t>people</a:t>
            </a:r>
            <a:r>
              <a:rPr sz="2400" b="1" spc="-3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50" dirty="0">
                <a:solidFill>
                  <a:srgbClr val="535353"/>
                </a:solidFill>
                <a:latin typeface="Arial"/>
                <a:cs typeface="Arial"/>
              </a:rPr>
              <a:t>with</a:t>
            </a:r>
            <a:r>
              <a:rPr sz="2400" b="1" spc="-3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535353"/>
                </a:solidFill>
                <a:latin typeface="Arial"/>
                <a:cs typeface="Arial"/>
              </a:rPr>
              <a:t>autism</a:t>
            </a:r>
            <a:r>
              <a:rPr sz="2400" b="1" spc="-3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535353"/>
                </a:solidFill>
                <a:latin typeface="Arial"/>
                <a:cs typeface="Arial"/>
              </a:rPr>
              <a:t>and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535353"/>
                </a:solidFill>
                <a:latin typeface="Arial"/>
                <a:cs typeface="Arial"/>
              </a:rPr>
              <a:t>related</a:t>
            </a:r>
            <a:r>
              <a:rPr sz="2400" b="1" spc="-3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535353"/>
                </a:solidFill>
                <a:latin typeface="Arial"/>
                <a:cs typeface="Arial"/>
              </a:rPr>
              <a:t>disorders</a:t>
            </a:r>
            <a:r>
              <a:rPr sz="2400" b="1" spc="-3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535353"/>
                </a:solidFill>
                <a:latin typeface="Arial"/>
                <a:cs typeface="Arial"/>
              </a:rPr>
              <a:t>throughout</a:t>
            </a:r>
            <a:r>
              <a:rPr sz="2400" b="1" spc="-3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30" dirty="0">
                <a:solidFill>
                  <a:srgbClr val="535353"/>
                </a:solidFill>
                <a:latin typeface="Arial"/>
                <a:cs typeface="Arial"/>
              </a:rPr>
              <a:t>their  </a:t>
            </a:r>
            <a:r>
              <a:rPr sz="2400" b="1" spc="20" dirty="0">
                <a:solidFill>
                  <a:srgbClr val="535353"/>
                </a:solidFill>
                <a:latin typeface="Arial"/>
                <a:cs typeface="Arial"/>
              </a:rPr>
              <a:t>lives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535353"/>
                </a:solidFill>
                <a:latin typeface="Arial"/>
                <a:cs typeface="Arial"/>
              </a:rPr>
              <a:t>as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14" dirty="0">
                <a:solidFill>
                  <a:srgbClr val="535353"/>
                </a:solidFill>
                <a:latin typeface="Arial"/>
                <a:cs typeface="Arial"/>
              </a:rPr>
              <a:t>they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535353"/>
                </a:solidFill>
                <a:latin typeface="Arial"/>
                <a:cs typeface="Arial"/>
              </a:rPr>
              <a:t>learn,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535353"/>
                </a:solidFill>
                <a:latin typeface="Arial"/>
                <a:cs typeface="Arial"/>
              </a:rPr>
              <a:t>play,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535353"/>
                </a:solidFill>
                <a:latin typeface="Arial"/>
                <a:cs typeface="Arial"/>
              </a:rPr>
              <a:t>work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535353"/>
                </a:solidFill>
                <a:latin typeface="Arial"/>
                <a:cs typeface="Arial"/>
              </a:rPr>
              <a:t>and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535353"/>
                </a:solidFill>
                <a:latin typeface="Arial"/>
                <a:cs typeface="Arial"/>
              </a:rPr>
              <a:t>live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535353"/>
                </a:solidFill>
                <a:latin typeface="Arial"/>
                <a:cs typeface="Arial"/>
              </a:rPr>
              <a:t>in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45" dirty="0">
                <a:solidFill>
                  <a:srgbClr val="535353"/>
                </a:solidFill>
                <a:latin typeface="Arial"/>
                <a:cs typeface="Arial"/>
              </a:rPr>
              <a:t>the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535353"/>
                </a:solidFill>
                <a:latin typeface="Arial"/>
                <a:cs typeface="Arial"/>
              </a:rPr>
              <a:t>community.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52705" marR="45085" indent="-635" algn="ctr">
              <a:lnSpc>
                <a:spcPct val="114599"/>
              </a:lnSpc>
            </a:pPr>
            <a:r>
              <a:rPr sz="2400" b="1" spc="-120" dirty="0">
                <a:solidFill>
                  <a:srgbClr val="535353"/>
                </a:solidFill>
                <a:latin typeface="Arial"/>
                <a:cs typeface="Arial"/>
              </a:rPr>
              <a:t>ATC 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is </a:t>
            </a:r>
            <a:r>
              <a:rPr sz="2400" b="1" spc="110" dirty="0">
                <a:solidFill>
                  <a:srgbClr val="535353"/>
                </a:solidFill>
                <a:latin typeface="Arial"/>
                <a:cs typeface="Arial"/>
              </a:rPr>
              <a:t>a </a:t>
            </a:r>
            <a:r>
              <a:rPr sz="2400" b="1" spc="105" dirty="0">
                <a:solidFill>
                  <a:srgbClr val="535353"/>
                </a:solidFill>
                <a:latin typeface="Arial"/>
                <a:cs typeface="Arial"/>
              </a:rPr>
              <a:t>private </a:t>
            </a:r>
            <a:r>
              <a:rPr sz="2400" b="1" spc="100" dirty="0">
                <a:solidFill>
                  <a:srgbClr val="535353"/>
                </a:solidFill>
                <a:latin typeface="Arial"/>
                <a:cs typeface="Arial"/>
              </a:rPr>
              <a:t>nonprofit </a:t>
            </a:r>
            <a:r>
              <a:rPr sz="2400" b="1" spc="45" dirty="0">
                <a:solidFill>
                  <a:srgbClr val="535353"/>
                </a:solidFill>
                <a:latin typeface="Arial"/>
                <a:cs typeface="Arial"/>
              </a:rPr>
              <a:t>providing </a:t>
            </a:r>
            <a:r>
              <a:rPr sz="2400" b="1" spc="55" dirty="0">
                <a:solidFill>
                  <a:srgbClr val="535353"/>
                </a:solidFill>
                <a:latin typeface="Arial"/>
                <a:cs typeface="Arial"/>
              </a:rPr>
              <a:t>its </a:t>
            </a:r>
            <a:r>
              <a:rPr sz="2400" b="1" dirty="0">
                <a:solidFill>
                  <a:srgbClr val="535353"/>
                </a:solidFill>
                <a:latin typeface="Arial"/>
                <a:cs typeface="Arial"/>
              </a:rPr>
              <a:t>services </a:t>
            </a:r>
            <a:r>
              <a:rPr sz="2400" b="1" spc="35" dirty="0">
                <a:solidFill>
                  <a:srgbClr val="535353"/>
                </a:solidFill>
                <a:latin typeface="Arial"/>
                <a:cs typeface="Arial"/>
              </a:rPr>
              <a:t>24 </a:t>
            </a:r>
            <a:r>
              <a:rPr sz="2400" b="1" spc="50" dirty="0">
                <a:solidFill>
                  <a:srgbClr val="535353"/>
                </a:solidFill>
                <a:latin typeface="Arial"/>
                <a:cs typeface="Arial"/>
              </a:rPr>
              <a:t>hours </a:t>
            </a:r>
            <a:r>
              <a:rPr sz="2400" b="1" spc="110" dirty="0">
                <a:solidFill>
                  <a:srgbClr val="535353"/>
                </a:solidFill>
                <a:latin typeface="Arial"/>
                <a:cs typeface="Arial"/>
              </a:rPr>
              <a:t>a </a:t>
            </a:r>
            <a:r>
              <a:rPr sz="2400" b="1" spc="55" dirty="0">
                <a:solidFill>
                  <a:srgbClr val="535353"/>
                </a:solidFill>
                <a:latin typeface="Arial"/>
                <a:cs typeface="Arial"/>
              </a:rPr>
              <a:t>day,  </a:t>
            </a:r>
            <a:r>
              <a:rPr sz="2400" b="1" spc="35" dirty="0">
                <a:solidFill>
                  <a:srgbClr val="535353"/>
                </a:solidFill>
                <a:latin typeface="Arial"/>
                <a:cs typeface="Arial"/>
              </a:rPr>
              <a:t>365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535353"/>
                </a:solidFill>
                <a:latin typeface="Arial"/>
                <a:cs typeface="Arial"/>
              </a:rPr>
              <a:t>days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535353"/>
                </a:solidFill>
                <a:latin typeface="Arial"/>
                <a:cs typeface="Arial"/>
              </a:rPr>
              <a:t>a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535353"/>
                </a:solidFill>
                <a:latin typeface="Arial"/>
                <a:cs typeface="Arial"/>
              </a:rPr>
              <a:t>year.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535353"/>
                </a:solidFill>
                <a:latin typeface="Arial"/>
                <a:cs typeface="Arial"/>
              </a:rPr>
              <a:t>Services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535353"/>
                </a:solidFill>
                <a:latin typeface="Arial"/>
                <a:cs typeface="Arial"/>
              </a:rPr>
              <a:t>include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535353"/>
                </a:solidFill>
                <a:latin typeface="Arial"/>
                <a:cs typeface="Arial"/>
              </a:rPr>
              <a:t>residential,</a:t>
            </a:r>
            <a:r>
              <a:rPr sz="2400" b="1" spc="-4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535353"/>
                </a:solidFill>
                <a:latin typeface="Arial"/>
                <a:cs typeface="Arial"/>
              </a:rPr>
              <a:t>education,</a:t>
            </a:r>
            <a:r>
              <a:rPr sz="2400" b="1" spc="-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535353"/>
                </a:solidFill>
                <a:latin typeface="Arial"/>
                <a:cs typeface="Arial"/>
              </a:rPr>
              <a:t>therapy,  </a:t>
            </a:r>
            <a:r>
              <a:rPr sz="2400" b="1" spc="114" dirty="0">
                <a:solidFill>
                  <a:srgbClr val="535353"/>
                </a:solidFill>
                <a:latin typeface="Arial"/>
                <a:cs typeface="Arial"/>
              </a:rPr>
              <a:t>adult </a:t>
            </a:r>
            <a:r>
              <a:rPr sz="2400" b="1" spc="55" dirty="0">
                <a:solidFill>
                  <a:srgbClr val="535353"/>
                </a:solidFill>
                <a:latin typeface="Arial"/>
                <a:cs typeface="Arial"/>
              </a:rPr>
              <a:t>programs </a:t>
            </a:r>
            <a:r>
              <a:rPr sz="2400" b="1" spc="90" dirty="0">
                <a:solidFill>
                  <a:srgbClr val="535353"/>
                </a:solidFill>
                <a:latin typeface="Arial"/>
                <a:cs typeface="Arial"/>
              </a:rPr>
              <a:t>and</a:t>
            </a:r>
            <a:r>
              <a:rPr sz="2400" b="1" spc="-31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535353"/>
                </a:solidFill>
                <a:latin typeface="Arial"/>
                <a:cs typeface="Arial"/>
              </a:rPr>
              <a:t>research.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7861" y="3972273"/>
            <a:ext cx="5648324" cy="5648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21507" y="8032763"/>
            <a:ext cx="435991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9445">
              <a:lnSpc>
                <a:spcPct val="115799"/>
              </a:lnSpc>
              <a:spcBef>
                <a:spcPts val="100"/>
              </a:spcBef>
            </a:pPr>
            <a:r>
              <a:rPr sz="3400" b="1" spc="95" dirty="0">
                <a:solidFill>
                  <a:srgbClr val="004AAC"/>
                </a:solidFill>
                <a:latin typeface="Arial"/>
                <a:cs typeface="Arial"/>
              </a:rPr>
              <a:t>Learn </a:t>
            </a:r>
            <a:r>
              <a:rPr sz="3400" b="1" spc="165" dirty="0">
                <a:solidFill>
                  <a:srgbClr val="004AAC"/>
                </a:solidFill>
                <a:latin typeface="Arial"/>
                <a:cs typeface="Arial"/>
              </a:rPr>
              <a:t>more </a:t>
            </a:r>
            <a:r>
              <a:rPr sz="3400" b="1" spc="250" dirty="0">
                <a:solidFill>
                  <a:srgbClr val="004AAC"/>
                </a:solidFill>
                <a:latin typeface="Arial"/>
                <a:cs typeface="Arial"/>
              </a:rPr>
              <a:t>at  </a:t>
            </a:r>
            <a:r>
              <a:rPr sz="3400" b="1" spc="105" dirty="0">
                <a:solidFill>
                  <a:srgbClr val="004AAC"/>
                </a:solidFill>
                <a:latin typeface="Arial"/>
                <a:cs typeface="Arial"/>
                <a:hlinkClick r:id="rId6"/>
              </a:rPr>
              <a:t>www.atcoftexas.org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1784" y="1842055"/>
            <a:ext cx="1560512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30" dirty="0">
                <a:latin typeface="Lucida Sans Unicode"/>
                <a:cs typeface="Lucida Sans Unicode"/>
              </a:rPr>
              <a:t>POST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60" dirty="0">
                <a:latin typeface="Lucida Sans Unicode"/>
                <a:cs typeface="Lucida Sans Unicode"/>
              </a:rPr>
              <a:t>YOUR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165" dirty="0">
                <a:latin typeface="Lucida Sans Unicode"/>
                <a:cs typeface="Lucida Sans Unicode"/>
              </a:rPr>
              <a:t>CORRECT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70" dirty="0">
                <a:latin typeface="Lucida Sans Unicode"/>
                <a:cs typeface="Lucida Sans Unicode"/>
              </a:rPr>
              <a:t>#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50" dirty="0">
                <a:latin typeface="Lucida Sans Unicode"/>
                <a:cs typeface="Lucida Sans Unicode"/>
              </a:rPr>
              <a:t>OF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30" dirty="0">
                <a:latin typeface="Lucida Sans Unicode"/>
                <a:cs typeface="Lucida Sans Unicode"/>
              </a:rPr>
              <a:t>ANSWERS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15" dirty="0">
                <a:latin typeface="Lucida Sans Unicode"/>
                <a:cs typeface="Lucida Sans Unicode"/>
              </a:rPr>
              <a:t>IN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114" dirty="0">
                <a:latin typeface="Lucida Sans Unicode"/>
                <a:cs typeface="Lucida Sans Unicode"/>
              </a:rPr>
              <a:t>THE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260" dirty="0">
                <a:latin typeface="Lucida Sans Unicode"/>
                <a:cs typeface="Lucida Sans Unicode"/>
              </a:rPr>
              <a:t>CHAT</a:t>
            </a:r>
            <a:endParaRPr sz="5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4951674" cy="4661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9936" y="4379089"/>
            <a:ext cx="7668259" cy="1693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950" b="0" spc="1650" dirty="0">
                <a:solidFill>
                  <a:srgbClr val="FF286F"/>
                </a:solidFill>
                <a:latin typeface="Arial"/>
                <a:cs typeface="Arial"/>
              </a:rPr>
              <a:t>ROUND</a:t>
            </a:r>
            <a:r>
              <a:rPr sz="10950" b="0" spc="1195" dirty="0">
                <a:solidFill>
                  <a:srgbClr val="FF286F"/>
                </a:solidFill>
                <a:latin typeface="Arial"/>
                <a:cs typeface="Arial"/>
              </a:rPr>
              <a:t> </a:t>
            </a:r>
            <a:r>
              <a:rPr sz="10950" b="0" spc="1350" dirty="0">
                <a:solidFill>
                  <a:srgbClr val="FF286F"/>
                </a:solidFill>
                <a:latin typeface="Arial"/>
                <a:cs typeface="Arial"/>
              </a:rPr>
              <a:t>2</a:t>
            </a:r>
            <a:endParaRPr sz="10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88608" y="3898020"/>
            <a:ext cx="5999390" cy="6388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19239" cy="5889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729" y="5186362"/>
            <a:ext cx="8477250" cy="0"/>
          </a:xfrm>
          <a:custGeom>
            <a:avLst/>
            <a:gdLst/>
            <a:ahLst/>
            <a:cxnLst/>
            <a:rect l="l" t="t" r="r" b="b"/>
            <a:pathLst>
              <a:path w="8477250">
                <a:moveTo>
                  <a:pt x="0" y="0"/>
                </a:moveTo>
                <a:lnTo>
                  <a:pt x="8477249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596" y="9224659"/>
            <a:ext cx="599439" cy="599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19239" cy="5889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729" y="5186362"/>
            <a:ext cx="8477250" cy="0"/>
          </a:xfrm>
          <a:custGeom>
            <a:avLst/>
            <a:gdLst/>
            <a:ahLst/>
            <a:cxnLst/>
            <a:rect l="l" t="t" r="r" b="b"/>
            <a:pathLst>
              <a:path w="8477250">
                <a:moveTo>
                  <a:pt x="0" y="0"/>
                </a:moveTo>
                <a:lnTo>
                  <a:pt x="8477249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596" y="9224659"/>
            <a:ext cx="599439" cy="599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1299" y="5637714"/>
            <a:ext cx="5956700" cy="4649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871323" cy="2479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1301" y="5637719"/>
            <a:ext cx="5956697" cy="464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"/>
            <a:ext cx="3871323" cy="2479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2462" y="0"/>
            <a:ext cx="6985537" cy="96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444258"/>
            <a:ext cx="5100320" cy="958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100" b="0" spc="630" dirty="0">
                <a:solidFill>
                  <a:srgbClr val="FF286F"/>
                </a:solidFill>
                <a:latin typeface="Arial"/>
                <a:cs typeface="Arial"/>
              </a:rPr>
              <a:t>THE</a:t>
            </a:r>
            <a:r>
              <a:rPr sz="6100" b="0" spc="635" dirty="0">
                <a:solidFill>
                  <a:srgbClr val="FF286F"/>
                </a:solidFill>
                <a:latin typeface="Arial"/>
                <a:cs typeface="Arial"/>
              </a:rPr>
              <a:t> </a:t>
            </a:r>
            <a:r>
              <a:rPr sz="6100" b="0" spc="615" dirty="0">
                <a:solidFill>
                  <a:srgbClr val="FF286F"/>
                </a:solidFill>
                <a:latin typeface="Arial"/>
                <a:cs typeface="Arial"/>
              </a:rPr>
              <a:t>RULES</a:t>
            </a:r>
            <a:endParaRPr sz="6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2907867"/>
            <a:ext cx="7297420" cy="0"/>
          </a:xfrm>
          <a:custGeom>
            <a:avLst/>
            <a:gdLst/>
            <a:ahLst/>
            <a:cxnLst/>
            <a:rect l="l" t="t" r="r" b="b"/>
            <a:pathLst>
              <a:path w="7297420">
                <a:moveTo>
                  <a:pt x="0" y="0"/>
                </a:moveTo>
                <a:lnTo>
                  <a:pt x="7296806" y="0"/>
                </a:lnTo>
              </a:path>
            </a:pathLst>
          </a:custGeom>
          <a:ln w="85620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000" y="3601941"/>
            <a:ext cx="11762105" cy="586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90" dirty="0">
                <a:latin typeface="Arial"/>
                <a:cs typeface="Arial"/>
              </a:rPr>
              <a:t>WE'RE </a:t>
            </a:r>
            <a:r>
              <a:rPr sz="4200" b="1" spc="-45" dirty="0">
                <a:latin typeface="Arial"/>
                <a:cs typeface="Arial"/>
              </a:rPr>
              <a:t>PLAYING </a:t>
            </a:r>
            <a:r>
              <a:rPr sz="4200" b="1" spc="225" dirty="0">
                <a:latin typeface="Arial"/>
                <a:cs typeface="Arial"/>
              </a:rPr>
              <a:t>ON </a:t>
            </a:r>
            <a:r>
              <a:rPr sz="4200" b="1" spc="-135" dirty="0">
                <a:latin typeface="Arial"/>
                <a:cs typeface="Arial"/>
              </a:rPr>
              <a:t>THE </a:t>
            </a:r>
            <a:r>
              <a:rPr sz="4200" b="1" spc="90" dirty="0">
                <a:latin typeface="Arial"/>
                <a:cs typeface="Arial"/>
              </a:rPr>
              <a:t>HONOR</a:t>
            </a:r>
            <a:r>
              <a:rPr sz="4200" b="1" spc="-275" dirty="0">
                <a:latin typeface="Arial"/>
                <a:cs typeface="Arial"/>
              </a:rPr>
              <a:t> </a:t>
            </a:r>
            <a:r>
              <a:rPr sz="4200" b="1" spc="-180" dirty="0">
                <a:latin typeface="Arial"/>
                <a:cs typeface="Arial"/>
              </a:rPr>
              <a:t>SYSTEM.</a:t>
            </a:r>
            <a:endParaRPr sz="4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200" b="1" spc="10" dirty="0">
                <a:latin typeface="Arial"/>
                <a:cs typeface="Arial"/>
              </a:rPr>
              <a:t>YOU </a:t>
            </a:r>
            <a:r>
              <a:rPr sz="4200" b="1" spc="-20" dirty="0">
                <a:latin typeface="Arial"/>
                <a:cs typeface="Arial"/>
              </a:rPr>
              <a:t>WILL </a:t>
            </a:r>
            <a:r>
              <a:rPr sz="4200" b="1" spc="-330" dirty="0">
                <a:latin typeface="Arial"/>
                <a:cs typeface="Arial"/>
              </a:rPr>
              <a:t>KEEP </a:t>
            </a:r>
            <a:r>
              <a:rPr sz="4200" b="1" spc="-60" dirty="0">
                <a:latin typeface="Arial"/>
                <a:cs typeface="Arial"/>
              </a:rPr>
              <a:t>YOUR </a:t>
            </a:r>
            <a:r>
              <a:rPr sz="4200" b="1" spc="180" dirty="0">
                <a:latin typeface="Arial"/>
                <a:cs typeface="Arial"/>
              </a:rPr>
              <a:t>OWN</a:t>
            </a:r>
            <a:r>
              <a:rPr sz="4200" b="1" spc="-5" dirty="0">
                <a:latin typeface="Arial"/>
                <a:cs typeface="Arial"/>
              </a:rPr>
              <a:t> </a:t>
            </a:r>
            <a:r>
              <a:rPr sz="4200" b="1" spc="-245" dirty="0">
                <a:latin typeface="Arial"/>
                <a:cs typeface="Arial"/>
              </a:rPr>
              <a:t>SCORE.</a:t>
            </a:r>
            <a:endParaRPr sz="4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50">
              <a:latin typeface="Times New Roman"/>
              <a:cs typeface="Times New Roman"/>
            </a:endParaRPr>
          </a:p>
          <a:p>
            <a:pPr marL="12700" marR="5080">
              <a:lnSpc>
                <a:spcPct val="116100"/>
              </a:lnSpc>
              <a:spcBef>
                <a:spcPts val="5"/>
              </a:spcBef>
            </a:pPr>
            <a:r>
              <a:rPr sz="4200" b="1" spc="-270" dirty="0">
                <a:latin typeface="Arial"/>
                <a:cs typeface="Arial"/>
              </a:rPr>
              <a:t>USE </a:t>
            </a:r>
            <a:r>
              <a:rPr sz="4200" b="1" spc="-135" dirty="0">
                <a:latin typeface="Arial"/>
                <a:cs typeface="Arial"/>
              </a:rPr>
              <a:t>THE </a:t>
            </a:r>
            <a:r>
              <a:rPr sz="4200" b="1" spc="-114" dirty="0">
                <a:latin typeface="Arial"/>
                <a:cs typeface="Arial"/>
              </a:rPr>
              <a:t>CHAT </a:t>
            </a:r>
            <a:r>
              <a:rPr sz="4200" b="1" spc="-50" dirty="0">
                <a:latin typeface="Arial"/>
                <a:cs typeface="Arial"/>
              </a:rPr>
              <a:t>BOX </a:t>
            </a:r>
            <a:r>
              <a:rPr sz="4200" b="1" spc="-30" dirty="0">
                <a:latin typeface="Arial"/>
                <a:cs typeface="Arial"/>
              </a:rPr>
              <a:t>TO </a:t>
            </a:r>
            <a:r>
              <a:rPr sz="4200" b="1" spc="-120" dirty="0">
                <a:latin typeface="Arial"/>
                <a:cs typeface="Arial"/>
              </a:rPr>
              <a:t>SEND </a:t>
            </a:r>
            <a:r>
              <a:rPr sz="4200" b="1" spc="-60" dirty="0">
                <a:latin typeface="Arial"/>
                <a:cs typeface="Arial"/>
              </a:rPr>
              <a:t>YOUR </a:t>
            </a:r>
            <a:r>
              <a:rPr sz="4200" b="1" spc="-300" dirty="0">
                <a:latin typeface="Arial"/>
                <a:cs typeface="Arial"/>
              </a:rPr>
              <a:t>SCORE </a:t>
            </a:r>
            <a:r>
              <a:rPr sz="4200" b="1" spc="-135" dirty="0">
                <a:latin typeface="Arial"/>
                <a:cs typeface="Arial"/>
              </a:rPr>
              <a:t>AT  THE </a:t>
            </a:r>
            <a:r>
              <a:rPr sz="4200" b="1" dirty="0">
                <a:latin typeface="Arial"/>
                <a:cs typeface="Arial"/>
              </a:rPr>
              <a:t>END </a:t>
            </a:r>
            <a:r>
              <a:rPr sz="4200" b="1" spc="-95" dirty="0">
                <a:latin typeface="Arial"/>
                <a:cs typeface="Arial"/>
              </a:rPr>
              <a:t>OF </a:t>
            </a:r>
            <a:r>
              <a:rPr sz="4200" b="1" spc="-195" dirty="0">
                <a:latin typeface="Arial"/>
                <a:cs typeface="Arial"/>
              </a:rPr>
              <a:t>EACH</a:t>
            </a:r>
            <a:r>
              <a:rPr sz="4200" b="1" spc="-95" dirty="0">
                <a:latin typeface="Arial"/>
                <a:cs typeface="Arial"/>
              </a:rPr>
              <a:t> </a:t>
            </a:r>
            <a:r>
              <a:rPr sz="4200" b="1" spc="70" dirty="0">
                <a:latin typeface="Arial"/>
                <a:cs typeface="Arial"/>
              </a:rPr>
              <a:t>ROUND.</a:t>
            </a:r>
            <a:endParaRPr sz="4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200" b="1" spc="225" dirty="0">
                <a:latin typeface="Arial"/>
                <a:cs typeface="Arial"/>
              </a:rPr>
              <a:t>NO</a:t>
            </a:r>
            <a:r>
              <a:rPr sz="4200" b="1" spc="-85" dirty="0">
                <a:latin typeface="Arial"/>
                <a:cs typeface="Arial"/>
              </a:rPr>
              <a:t> </a:t>
            </a:r>
            <a:r>
              <a:rPr sz="4200" b="1" spc="-35" dirty="0">
                <a:latin typeface="Arial"/>
                <a:cs typeface="Arial"/>
              </a:rPr>
              <a:t>GOOGLING!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0256" y="5"/>
            <a:ext cx="3207742" cy="3591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4519" y="9850391"/>
            <a:ext cx="599894" cy="436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768" y="9254916"/>
            <a:ext cx="599894" cy="599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0256" y="0"/>
            <a:ext cx="3207743" cy="3591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4519" y="9850384"/>
            <a:ext cx="599894" cy="436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768" y="9254916"/>
            <a:ext cx="599894" cy="599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47248" cy="4231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5585823"/>
            <a:ext cx="5972175" cy="0"/>
          </a:xfrm>
          <a:custGeom>
            <a:avLst/>
            <a:gdLst/>
            <a:ahLst/>
            <a:cxnLst/>
            <a:rect l="l" t="t" r="r" b="b"/>
            <a:pathLst>
              <a:path w="5972175">
                <a:moveTo>
                  <a:pt x="0" y="0"/>
                </a:moveTo>
                <a:lnTo>
                  <a:pt x="5972174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11707" y="0"/>
            <a:ext cx="2876290" cy="3591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3947248" cy="4231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5585824"/>
            <a:ext cx="5972175" cy="0"/>
          </a:xfrm>
          <a:custGeom>
            <a:avLst/>
            <a:gdLst/>
            <a:ahLst/>
            <a:cxnLst/>
            <a:rect l="l" t="t" r="r" b="b"/>
            <a:pathLst>
              <a:path w="5972175">
                <a:moveTo>
                  <a:pt x="0" y="0"/>
                </a:moveTo>
                <a:lnTo>
                  <a:pt x="5972174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11707" y="1"/>
            <a:ext cx="2876290" cy="3591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86744" y="6278227"/>
            <a:ext cx="2901254" cy="4008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41679" cy="2898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956229"/>
            <a:ext cx="595966" cy="600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86746" y="6278233"/>
            <a:ext cx="2901253" cy="400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2841679" cy="289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956235"/>
            <a:ext cx="595966" cy="600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2728" y="725025"/>
            <a:ext cx="8082915" cy="952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50" b="0" spc="1090" dirty="0">
                <a:solidFill>
                  <a:srgbClr val="FF286F"/>
                </a:solidFill>
                <a:latin typeface="Tahoma"/>
                <a:cs typeface="Tahoma"/>
              </a:rPr>
              <a:t>END </a:t>
            </a:r>
            <a:r>
              <a:rPr sz="6050" b="0" spc="1475" dirty="0">
                <a:solidFill>
                  <a:srgbClr val="FF286F"/>
                </a:solidFill>
                <a:latin typeface="Tahoma"/>
                <a:cs typeface="Tahoma"/>
              </a:rPr>
              <a:t>OF </a:t>
            </a:r>
            <a:r>
              <a:rPr sz="6050" b="0" spc="1345" dirty="0">
                <a:solidFill>
                  <a:srgbClr val="FF286F"/>
                </a:solidFill>
                <a:latin typeface="Tahoma"/>
                <a:cs typeface="Tahoma"/>
              </a:rPr>
              <a:t>ROUND</a:t>
            </a:r>
            <a:r>
              <a:rPr sz="6050" b="0" spc="-1135" dirty="0">
                <a:solidFill>
                  <a:srgbClr val="FF286F"/>
                </a:solidFill>
                <a:latin typeface="Tahoma"/>
                <a:cs typeface="Tahoma"/>
              </a:rPr>
              <a:t> </a:t>
            </a:r>
            <a:r>
              <a:rPr sz="6050" b="0" spc="830" dirty="0">
                <a:solidFill>
                  <a:srgbClr val="FF286F"/>
                </a:solidFill>
                <a:latin typeface="Tahoma"/>
                <a:cs typeface="Tahoma"/>
              </a:rPr>
              <a:t>2</a:t>
            </a:r>
            <a:endParaRPr sz="60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88607" y="3898014"/>
            <a:ext cx="5999391" cy="638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1784" y="1842055"/>
            <a:ext cx="1560512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30" dirty="0">
                <a:latin typeface="Lucida Sans Unicode"/>
                <a:cs typeface="Lucida Sans Unicode"/>
              </a:rPr>
              <a:t>POST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60" dirty="0">
                <a:latin typeface="Lucida Sans Unicode"/>
                <a:cs typeface="Lucida Sans Unicode"/>
              </a:rPr>
              <a:t>YOUR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165" dirty="0">
                <a:latin typeface="Lucida Sans Unicode"/>
                <a:cs typeface="Lucida Sans Unicode"/>
              </a:rPr>
              <a:t>CORRECT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70" dirty="0">
                <a:latin typeface="Lucida Sans Unicode"/>
                <a:cs typeface="Lucida Sans Unicode"/>
              </a:rPr>
              <a:t>#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50" dirty="0">
                <a:latin typeface="Lucida Sans Unicode"/>
                <a:cs typeface="Lucida Sans Unicode"/>
              </a:rPr>
              <a:t>OF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30" dirty="0">
                <a:latin typeface="Lucida Sans Unicode"/>
                <a:cs typeface="Lucida Sans Unicode"/>
              </a:rPr>
              <a:t>ANSWERS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15" dirty="0">
                <a:latin typeface="Lucida Sans Unicode"/>
                <a:cs typeface="Lucida Sans Unicode"/>
              </a:rPr>
              <a:t>IN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114" dirty="0">
                <a:latin typeface="Lucida Sans Unicode"/>
                <a:cs typeface="Lucida Sans Unicode"/>
              </a:rPr>
              <a:t>THE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260" dirty="0">
                <a:latin typeface="Lucida Sans Unicode"/>
                <a:cs typeface="Lucida Sans Unicode"/>
              </a:rPr>
              <a:t>CHAT</a:t>
            </a:r>
            <a:endParaRPr sz="52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3217" y="7768679"/>
            <a:ext cx="4438649" cy="1847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554" y="3669226"/>
            <a:ext cx="5943600" cy="594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04000" y="3573332"/>
            <a:ext cx="9677400" cy="568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494030" indent="-5080" algn="ctr">
              <a:lnSpc>
                <a:spcPct val="115199"/>
              </a:lnSpc>
              <a:spcBef>
                <a:spcPts val="100"/>
              </a:spcBef>
            </a:pPr>
            <a:r>
              <a:rPr sz="3200" b="1" spc="85" dirty="0">
                <a:solidFill>
                  <a:srgbClr val="535353"/>
                </a:solidFill>
                <a:latin typeface="Arial"/>
                <a:cs typeface="Arial"/>
              </a:rPr>
              <a:t>Autism</a:t>
            </a:r>
            <a:r>
              <a:rPr sz="3200" b="1" spc="-6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sz="3200" b="1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150" dirty="0">
                <a:solidFill>
                  <a:srgbClr val="535353"/>
                </a:solidFill>
                <a:latin typeface="Arial"/>
                <a:cs typeface="Arial"/>
              </a:rPr>
              <a:t>a</a:t>
            </a:r>
            <a:r>
              <a:rPr sz="3200" b="1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120" dirty="0">
                <a:solidFill>
                  <a:srgbClr val="535353"/>
                </a:solidFill>
                <a:latin typeface="Arial"/>
                <a:cs typeface="Arial"/>
              </a:rPr>
              <a:t>developmental</a:t>
            </a:r>
            <a:r>
              <a:rPr sz="3200" b="1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535353"/>
                </a:solidFill>
                <a:latin typeface="Arial"/>
                <a:cs typeface="Arial"/>
              </a:rPr>
              <a:t>disability</a:t>
            </a:r>
            <a:r>
              <a:rPr sz="3200" b="1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229" dirty="0">
                <a:solidFill>
                  <a:srgbClr val="535353"/>
                </a:solidFill>
                <a:latin typeface="Arial"/>
                <a:cs typeface="Arial"/>
              </a:rPr>
              <a:t>that</a:t>
            </a:r>
            <a:r>
              <a:rPr sz="3200" b="1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50" dirty="0">
                <a:solidFill>
                  <a:srgbClr val="535353"/>
                </a:solidFill>
                <a:latin typeface="Arial"/>
                <a:cs typeface="Arial"/>
              </a:rPr>
              <a:t>can  </a:t>
            </a:r>
            <a:r>
              <a:rPr sz="3200" b="1" spc="10" dirty="0">
                <a:solidFill>
                  <a:srgbClr val="535353"/>
                </a:solidFill>
                <a:latin typeface="Arial"/>
                <a:cs typeface="Arial"/>
              </a:rPr>
              <a:t>cause </a:t>
            </a:r>
            <a:r>
              <a:rPr sz="3200" b="1" spc="60" dirty="0">
                <a:solidFill>
                  <a:srgbClr val="535353"/>
                </a:solidFill>
                <a:latin typeface="Arial"/>
                <a:cs typeface="Arial"/>
              </a:rPr>
              <a:t>significant </a:t>
            </a:r>
            <a:r>
              <a:rPr sz="3200" b="1" spc="5" dirty="0">
                <a:solidFill>
                  <a:srgbClr val="535353"/>
                </a:solidFill>
                <a:latin typeface="Arial"/>
                <a:cs typeface="Arial"/>
              </a:rPr>
              <a:t>social, </a:t>
            </a:r>
            <a:r>
              <a:rPr sz="3200" b="1" spc="100" dirty="0">
                <a:solidFill>
                  <a:srgbClr val="535353"/>
                </a:solidFill>
                <a:latin typeface="Arial"/>
                <a:cs typeface="Arial"/>
              </a:rPr>
              <a:t>communication, </a:t>
            </a:r>
            <a:r>
              <a:rPr sz="3200" b="1" spc="120" dirty="0">
                <a:solidFill>
                  <a:srgbClr val="535353"/>
                </a:solidFill>
                <a:latin typeface="Arial"/>
                <a:cs typeface="Arial"/>
              </a:rPr>
              <a:t>and  </a:t>
            </a:r>
            <a:r>
              <a:rPr sz="3200" b="1" spc="100" dirty="0">
                <a:solidFill>
                  <a:srgbClr val="535353"/>
                </a:solidFill>
                <a:latin typeface="Arial"/>
                <a:cs typeface="Arial"/>
              </a:rPr>
              <a:t>behavioral</a:t>
            </a:r>
            <a:r>
              <a:rPr sz="3200" b="1" spc="-6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30" dirty="0">
                <a:solidFill>
                  <a:srgbClr val="535353"/>
                </a:solidFill>
                <a:latin typeface="Arial"/>
                <a:cs typeface="Arial"/>
              </a:rPr>
              <a:t>challenges.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50">
              <a:latin typeface="Times New Roman"/>
              <a:cs typeface="Times New Roman"/>
            </a:endParaRPr>
          </a:p>
          <a:p>
            <a:pPr marL="142240" marR="628650" algn="ctr">
              <a:lnSpc>
                <a:spcPct val="115199"/>
              </a:lnSpc>
            </a:pPr>
            <a:r>
              <a:rPr sz="3200" b="1" spc="30" dirty="0">
                <a:solidFill>
                  <a:srgbClr val="535353"/>
                </a:solidFill>
                <a:latin typeface="Arial"/>
                <a:cs typeface="Arial"/>
              </a:rPr>
              <a:t>Though</a:t>
            </a:r>
            <a:r>
              <a:rPr sz="32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175" dirty="0">
                <a:solidFill>
                  <a:srgbClr val="535353"/>
                </a:solidFill>
                <a:latin typeface="Arial"/>
                <a:cs typeface="Arial"/>
              </a:rPr>
              <a:t>there</a:t>
            </a:r>
            <a:r>
              <a:rPr sz="3200" b="1" spc="-6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sz="32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85" dirty="0">
                <a:solidFill>
                  <a:srgbClr val="535353"/>
                </a:solidFill>
                <a:latin typeface="Arial"/>
                <a:cs typeface="Arial"/>
              </a:rPr>
              <a:t>no</a:t>
            </a:r>
            <a:r>
              <a:rPr sz="3200" b="1" spc="-6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70" dirty="0">
                <a:solidFill>
                  <a:srgbClr val="535353"/>
                </a:solidFill>
                <a:latin typeface="Arial"/>
                <a:cs typeface="Arial"/>
              </a:rPr>
              <a:t>cure,</a:t>
            </a:r>
            <a:r>
              <a:rPr sz="32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114" dirty="0">
                <a:solidFill>
                  <a:srgbClr val="535353"/>
                </a:solidFill>
                <a:latin typeface="Arial"/>
                <a:cs typeface="Arial"/>
              </a:rPr>
              <a:t>early</a:t>
            </a:r>
            <a:r>
              <a:rPr sz="3200" b="1" spc="-6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114" dirty="0">
                <a:solidFill>
                  <a:srgbClr val="535353"/>
                </a:solidFill>
                <a:latin typeface="Arial"/>
                <a:cs typeface="Arial"/>
              </a:rPr>
              <a:t>interventions  </a:t>
            </a:r>
            <a:r>
              <a:rPr sz="3200" b="1" spc="50" dirty="0">
                <a:solidFill>
                  <a:srgbClr val="535353"/>
                </a:solidFill>
                <a:latin typeface="Arial"/>
                <a:cs typeface="Arial"/>
              </a:rPr>
              <a:t>can </a:t>
            </a:r>
            <a:r>
              <a:rPr sz="3200" b="1" spc="100" dirty="0">
                <a:solidFill>
                  <a:srgbClr val="535353"/>
                </a:solidFill>
                <a:latin typeface="Arial"/>
                <a:cs typeface="Arial"/>
              </a:rPr>
              <a:t>help </a:t>
            </a:r>
            <a:r>
              <a:rPr sz="3200" b="1" spc="80" dirty="0">
                <a:solidFill>
                  <a:srgbClr val="535353"/>
                </a:solidFill>
                <a:latin typeface="Arial"/>
                <a:cs typeface="Arial"/>
              </a:rPr>
              <a:t>reduce </a:t>
            </a:r>
            <a:r>
              <a:rPr sz="3200" b="1" spc="95" dirty="0">
                <a:solidFill>
                  <a:srgbClr val="535353"/>
                </a:solidFill>
                <a:latin typeface="Arial"/>
                <a:cs typeface="Arial"/>
              </a:rPr>
              <a:t>these</a:t>
            </a:r>
            <a:r>
              <a:rPr sz="3200" b="1" spc="-484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200" b="1" spc="30" dirty="0">
                <a:solidFill>
                  <a:srgbClr val="535353"/>
                </a:solidFill>
                <a:latin typeface="Arial"/>
                <a:cs typeface="Arial"/>
              </a:rPr>
              <a:t>challenges.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/>
              <a:cs typeface="Times New Roman"/>
            </a:endParaRPr>
          </a:p>
          <a:p>
            <a:pPr marL="5330190" marR="5080" indent="639445">
              <a:lnSpc>
                <a:spcPct val="115799"/>
              </a:lnSpc>
              <a:spcBef>
                <a:spcPts val="3619"/>
              </a:spcBef>
            </a:pPr>
            <a:r>
              <a:rPr sz="3400" b="1" spc="95" dirty="0">
                <a:solidFill>
                  <a:srgbClr val="004AAC"/>
                </a:solidFill>
                <a:latin typeface="Arial"/>
                <a:cs typeface="Arial"/>
              </a:rPr>
              <a:t>Learn </a:t>
            </a:r>
            <a:r>
              <a:rPr sz="3400" b="1" spc="165" dirty="0">
                <a:solidFill>
                  <a:srgbClr val="004AAC"/>
                </a:solidFill>
                <a:latin typeface="Arial"/>
                <a:cs typeface="Arial"/>
              </a:rPr>
              <a:t>more </a:t>
            </a:r>
            <a:r>
              <a:rPr sz="3400" b="1" spc="250" dirty="0">
                <a:solidFill>
                  <a:srgbClr val="004AAC"/>
                </a:solidFill>
                <a:latin typeface="Arial"/>
                <a:cs typeface="Arial"/>
              </a:rPr>
              <a:t>at  </a:t>
            </a:r>
            <a:r>
              <a:rPr sz="3400" b="1" spc="105" dirty="0">
                <a:solidFill>
                  <a:srgbClr val="004AAC"/>
                </a:solidFill>
                <a:latin typeface="Arial"/>
                <a:cs typeface="Arial"/>
                <a:hlinkClick r:id="rId5"/>
              </a:rPr>
              <a:t>www.atcoftexas.org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51675" cy="4661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9844" y="4379086"/>
            <a:ext cx="7708265" cy="1693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950" b="0" spc="2390" dirty="0">
                <a:solidFill>
                  <a:srgbClr val="FF286F"/>
                </a:solidFill>
                <a:latin typeface="Tahoma"/>
                <a:cs typeface="Tahoma"/>
              </a:rPr>
              <a:t>ROUND</a:t>
            </a:r>
            <a:r>
              <a:rPr sz="10950" b="0" spc="800" dirty="0">
                <a:solidFill>
                  <a:srgbClr val="FF286F"/>
                </a:solidFill>
                <a:latin typeface="Tahoma"/>
                <a:cs typeface="Tahoma"/>
              </a:rPr>
              <a:t> </a:t>
            </a:r>
            <a:r>
              <a:rPr sz="10950" b="0" spc="1780" dirty="0">
                <a:solidFill>
                  <a:srgbClr val="FF286F"/>
                </a:solidFill>
                <a:latin typeface="Tahoma"/>
                <a:cs typeface="Tahoma"/>
              </a:rPr>
              <a:t>3</a:t>
            </a:r>
            <a:endParaRPr sz="109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88607" y="3898014"/>
            <a:ext cx="5999391" cy="6388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2162" cy="355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57133" y="6050933"/>
            <a:ext cx="3230866" cy="4236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2852162" cy="355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57133" y="6050939"/>
            <a:ext cx="3230866" cy="4236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951674" cy="466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9366" y="4368115"/>
            <a:ext cx="7269480" cy="1706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0" b="0" spc="1614" dirty="0">
                <a:solidFill>
                  <a:srgbClr val="FF286F"/>
                </a:solidFill>
                <a:latin typeface="Arial"/>
                <a:cs typeface="Arial"/>
              </a:rPr>
              <a:t>ROUND</a:t>
            </a:r>
            <a:r>
              <a:rPr sz="11000" b="0" spc="1170" dirty="0">
                <a:solidFill>
                  <a:srgbClr val="FF286F"/>
                </a:solidFill>
                <a:latin typeface="Arial"/>
                <a:cs typeface="Arial"/>
              </a:rPr>
              <a:t> </a:t>
            </a:r>
            <a:r>
              <a:rPr sz="11000" b="0" spc="-1814" dirty="0">
                <a:solidFill>
                  <a:srgbClr val="FF286F"/>
                </a:solidFill>
                <a:latin typeface="Arial"/>
                <a:cs typeface="Arial"/>
              </a:rPr>
              <a:t>1</a:t>
            </a:r>
            <a:endParaRPr sz="1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88608" y="3898019"/>
            <a:ext cx="5999390" cy="6388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954" y="5494871"/>
            <a:ext cx="7248525" cy="0"/>
          </a:xfrm>
          <a:custGeom>
            <a:avLst/>
            <a:gdLst/>
            <a:ahLst/>
            <a:cxnLst/>
            <a:rect l="l" t="t" r="r" b="b"/>
            <a:pathLst>
              <a:path w="7248525">
                <a:moveTo>
                  <a:pt x="0" y="0"/>
                </a:moveTo>
                <a:lnTo>
                  <a:pt x="7248524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4535" y="5"/>
            <a:ext cx="6803464" cy="708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72168" y="7273973"/>
            <a:ext cx="8497323" cy="3013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954" y="5494861"/>
            <a:ext cx="7248525" cy="0"/>
          </a:xfrm>
          <a:custGeom>
            <a:avLst/>
            <a:gdLst/>
            <a:ahLst/>
            <a:cxnLst/>
            <a:rect l="l" t="t" r="r" b="b"/>
            <a:pathLst>
              <a:path w="7248525">
                <a:moveTo>
                  <a:pt x="0" y="0"/>
                </a:moveTo>
                <a:lnTo>
                  <a:pt x="7248524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4535" y="0"/>
            <a:ext cx="6803464" cy="708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72163" y="7273966"/>
            <a:ext cx="8497333" cy="3013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314" y="2459113"/>
            <a:ext cx="7353300" cy="0"/>
          </a:xfrm>
          <a:custGeom>
            <a:avLst/>
            <a:gdLst/>
            <a:ahLst/>
            <a:cxnLst/>
            <a:rect l="l" t="t" r="r" b="b"/>
            <a:pathLst>
              <a:path w="7353300">
                <a:moveTo>
                  <a:pt x="0" y="0"/>
                </a:moveTo>
                <a:lnTo>
                  <a:pt x="7353299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97392" y="45339"/>
            <a:ext cx="6845789" cy="492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21498" y="6705231"/>
            <a:ext cx="6366501" cy="358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314" y="2459113"/>
            <a:ext cx="7353300" cy="0"/>
          </a:xfrm>
          <a:custGeom>
            <a:avLst/>
            <a:gdLst/>
            <a:ahLst/>
            <a:cxnLst/>
            <a:rect l="l" t="t" r="r" b="b"/>
            <a:pathLst>
              <a:path w="7353300">
                <a:moveTo>
                  <a:pt x="0" y="0"/>
                </a:moveTo>
                <a:lnTo>
                  <a:pt x="7353299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97392" y="45339"/>
            <a:ext cx="6845789" cy="4922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21497" y="6705233"/>
            <a:ext cx="6366501" cy="3581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0871" y="0"/>
            <a:ext cx="4317126" cy="306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0871" y="2"/>
            <a:ext cx="4317127" cy="306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0" y="4076723"/>
            <a:ext cx="7029450" cy="0"/>
          </a:xfrm>
          <a:custGeom>
            <a:avLst/>
            <a:gdLst/>
            <a:ahLst/>
            <a:cxnLst/>
            <a:rect l="l" t="t" r="r" b="b"/>
            <a:pathLst>
              <a:path w="7029450">
                <a:moveTo>
                  <a:pt x="0" y="0"/>
                </a:moveTo>
                <a:lnTo>
                  <a:pt x="7029449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722377" cy="369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31367" y="7397253"/>
            <a:ext cx="4756631" cy="2889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0" y="4076723"/>
            <a:ext cx="7029450" cy="0"/>
          </a:xfrm>
          <a:custGeom>
            <a:avLst/>
            <a:gdLst/>
            <a:ahLst/>
            <a:cxnLst/>
            <a:rect l="l" t="t" r="r" b="b"/>
            <a:pathLst>
              <a:path w="7029450">
                <a:moveTo>
                  <a:pt x="0" y="0"/>
                </a:moveTo>
                <a:lnTo>
                  <a:pt x="7029449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722377" cy="369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31367" y="7397253"/>
            <a:ext cx="4756631" cy="2889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1417" y="718929"/>
            <a:ext cx="8105140" cy="959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100" b="0" spc="1060" dirty="0">
                <a:solidFill>
                  <a:srgbClr val="FF286F"/>
                </a:solidFill>
                <a:latin typeface="Tahoma"/>
                <a:cs typeface="Tahoma"/>
              </a:rPr>
              <a:t>END </a:t>
            </a:r>
            <a:r>
              <a:rPr sz="6100" b="0" spc="1440" dirty="0">
                <a:solidFill>
                  <a:srgbClr val="FF286F"/>
                </a:solidFill>
                <a:latin typeface="Tahoma"/>
                <a:cs typeface="Tahoma"/>
              </a:rPr>
              <a:t>OF </a:t>
            </a:r>
            <a:r>
              <a:rPr sz="6100" b="0" spc="1310" dirty="0">
                <a:solidFill>
                  <a:srgbClr val="FF286F"/>
                </a:solidFill>
                <a:latin typeface="Tahoma"/>
                <a:cs typeface="Tahoma"/>
              </a:rPr>
              <a:t>ROUND</a:t>
            </a:r>
            <a:r>
              <a:rPr sz="6100" b="0" spc="-1105" dirty="0">
                <a:solidFill>
                  <a:srgbClr val="FF286F"/>
                </a:solidFill>
                <a:latin typeface="Tahoma"/>
                <a:cs typeface="Tahoma"/>
              </a:rPr>
              <a:t> </a:t>
            </a:r>
            <a:r>
              <a:rPr sz="6100" b="0" spc="980" dirty="0">
                <a:solidFill>
                  <a:srgbClr val="FF286F"/>
                </a:solidFill>
                <a:latin typeface="Tahoma"/>
                <a:cs typeface="Tahoma"/>
              </a:rPr>
              <a:t>3</a:t>
            </a:r>
            <a:endParaRPr sz="6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88607" y="3898014"/>
            <a:ext cx="5999391" cy="638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1784" y="1842055"/>
            <a:ext cx="1560512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30" dirty="0">
                <a:latin typeface="Lucida Sans Unicode"/>
                <a:cs typeface="Lucida Sans Unicode"/>
              </a:rPr>
              <a:t>POST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60" dirty="0">
                <a:latin typeface="Lucida Sans Unicode"/>
                <a:cs typeface="Lucida Sans Unicode"/>
              </a:rPr>
              <a:t>YOUR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165" dirty="0">
                <a:latin typeface="Lucida Sans Unicode"/>
                <a:cs typeface="Lucida Sans Unicode"/>
              </a:rPr>
              <a:t>CORRECT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70" dirty="0">
                <a:latin typeface="Lucida Sans Unicode"/>
                <a:cs typeface="Lucida Sans Unicode"/>
              </a:rPr>
              <a:t>#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50" dirty="0">
                <a:latin typeface="Lucida Sans Unicode"/>
                <a:cs typeface="Lucida Sans Unicode"/>
              </a:rPr>
              <a:t>OF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30" dirty="0">
                <a:latin typeface="Lucida Sans Unicode"/>
                <a:cs typeface="Lucida Sans Unicode"/>
              </a:rPr>
              <a:t>ANSWERS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15" dirty="0">
                <a:latin typeface="Lucida Sans Unicode"/>
                <a:cs typeface="Lucida Sans Unicode"/>
              </a:rPr>
              <a:t>IN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114" dirty="0">
                <a:latin typeface="Lucida Sans Unicode"/>
                <a:cs typeface="Lucida Sans Unicode"/>
              </a:rPr>
              <a:t>THE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260" dirty="0">
                <a:latin typeface="Lucida Sans Unicode"/>
                <a:cs typeface="Lucida Sans Unicode"/>
              </a:rPr>
              <a:t>CHAT</a:t>
            </a:r>
            <a:endParaRPr sz="52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3217" y="7768679"/>
            <a:ext cx="4438649" cy="1847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821" y="3579685"/>
            <a:ext cx="6038849" cy="603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0846" y="4073816"/>
            <a:ext cx="9893935" cy="248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100"/>
              </a:spcBef>
            </a:pPr>
            <a:r>
              <a:rPr sz="3600" b="1" spc="50" dirty="0">
                <a:solidFill>
                  <a:srgbClr val="535353"/>
                </a:solidFill>
                <a:latin typeface="Arial"/>
                <a:cs typeface="Arial"/>
              </a:rPr>
              <a:t>1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130" dirty="0">
                <a:solidFill>
                  <a:srgbClr val="535353"/>
                </a:solidFill>
                <a:latin typeface="Arial"/>
                <a:cs typeface="Arial"/>
              </a:rPr>
              <a:t>in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50" dirty="0">
                <a:solidFill>
                  <a:srgbClr val="535353"/>
                </a:solidFill>
                <a:latin typeface="Arial"/>
                <a:cs typeface="Arial"/>
              </a:rPr>
              <a:t>54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100" dirty="0">
                <a:solidFill>
                  <a:srgbClr val="535353"/>
                </a:solidFill>
                <a:latin typeface="Arial"/>
                <a:cs typeface="Arial"/>
              </a:rPr>
              <a:t>children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-60" dirty="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sz="3600" b="1" spc="-6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40" dirty="0">
                <a:solidFill>
                  <a:srgbClr val="535353"/>
                </a:solidFill>
                <a:latin typeface="Arial"/>
                <a:cs typeface="Arial"/>
              </a:rPr>
              <a:t>diagnosed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225" dirty="0">
                <a:solidFill>
                  <a:srgbClr val="535353"/>
                </a:solidFill>
                <a:latin typeface="Arial"/>
                <a:cs typeface="Arial"/>
              </a:rPr>
              <a:t>with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135" dirty="0">
                <a:solidFill>
                  <a:srgbClr val="535353"/>
                </a:solidFill>
                <a:latin typeface="Arial"/>
                <a:cs typeface="Arial"/>
              </a:rPr>
              <a:t>autism.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>
              <a:latin typeface="Times New Roman"/>
              <a:cs typeface="Times New Roman"/>
            </a:endParaRPr>
          </a:p>
          <a:p>
            <a:pPr marL="12065" marR="5080" algn="ctr">
              <a:lnSpc>
                <a:spcPct val="116300"/>
              </a:lnSpc>
            </a:pPr>
            <a:r>
              <a:rPr sz="3600" b="1" spc="105" dirty="0">
                <a:solidFill>
                  <a:srgbClr val="535353"/>
                </a:solidFill>
                <a:latin typeface="Arial"/>
                <a:cs typeface="Arial"/>
              </a:rPr>
              <a:t>Autism</a:t>
            </a:r>
            <a:r>
              <a:rPr sz="3600" b="1" spc="-7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-60" dirty="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180" dirty="0">
                <a:solidFill>
                  <a:srgbClr val="535353"/>
                </a:solidFill>
                <a:latin typeface="Arial"/>
                <a:cs typeface="Arial"/>
              </a:rPr>
              <a:t>more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215" dirty="0">
                <a:solidFill>
                  <a:srgbClr val="535353"/>
                </a:solidFill>
                <a:latin typeface="Arial"/>
                <a:cs typeface="Arial"/>
              </a:rPr>
              <a:t>than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50" dirty="0">
                <a:solidFill>
                  <a:srgbClr val="535353"/>
                </a:solidFill>
                <a:latin typeface="Arial"/>
                <a:cs typeface="Arial"/>
              </a:rPr>
              <a:t>4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140" dirty="0">
                <a:solidFill>
                  <a:srgbClr val="535353"/>
                </a:solidFill>
                <a:latin typeface="Arial"/>
                <a:cs typeface="Arial"/>
              </a:rPr>
              <a:t>times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180" dirty="0">
                <a:solidFill>
                  <a:srgbClr val="535353"/>
                </a:solidFill>
                <a:latin typeface="Arial"/>
                <a:cs typeface="Arial"/>
              </a:rPr>
              <a:t>more</a:t>
            </a:r>
            <a:r>
              <a:rPr sz="3600" b="1" spc="-7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120" dirty="0">
                <a:solidFill>
                  <a:srgbClr val="535353"/>
                </a:solidFill>
                <a:latin typeface="Arial"/>
                <a:cs typeface="Arial"/>
              </a:rPr>
              <a:t>common </a:t>
            </a:r>
            <a:r>
              <a:rPr sz="3600" b="1" spc="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105" dirty="0">
                <a:solidFill>
                  <a:srgbClr val="535353"/>
                </a:solidFill>
                <a:latin typeface="Arial"/>
                <a:cs typeface="Arial"/>
              </a:rPr>
              <a:t>among </a:t>
            </a:r>
            <a:r>
              <a:rPr sz="3600" b="1" spc="-15" dirty="0">
                <a:solidFill>
                  <a:srgbClr val="535353"/>
                </a:solidFill>
                <a:latin typeface="Arial"/>
                <a:cs typeface="Arial"/>
              </a:rPr>
              <a:t>boys </a:t>
            </a:r>
            <a:r>
              <a:rPr sz="3600" b="1" spc="215" dirty="0">
                <a:solidFill>
                  <a:srgbClr val="535353"/>
                </a:solidFill>
                <a:latin typeface="Arial"/>
                <a:cs typeface="Arial"/>
              </a:rPr>
              <a:t>than</a:t>
            </a:r>
            <a:r>
              <a:rPr sz="3600" b="1" spc="-29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35353"/>
                </a:solidFill>
                <a:latin typeface="Arial"/>
                <a:cs typeface="Arial"/>
              </a:rPr>
              <a:t>girls.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21507" y="8032755"/>
            <a:ext cx="435991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9445">
              <a:lnSpc>
                <a:spcPct val="115799"/>
              </a:lnSpc>
              <a:spcBef>
                <a:spcPts val="100"/>
              </a:spcBef>
            </a:pPr>
            <a:r>
              <a:rPr sz="3400" b="1" spc="95" dirty="0">
                <a:solidFill>
                  <a:srgbClr val="004AAC"/>
                </a:solidFill>
                <a:latin typeface="Arial"/>
                <a:cs typeface="Arial"/>
              </a:rPr>
              <a:t>Learn </a:t>
            </a:r>
            <a:r>
              <a:rPr sz="3400" b="1" spc="165" dirty="0">
                <a:solidFill>
                  <a:srgbClr val="004AAC"/>
                </a:solidFill>
                <a:latin typeface="Arial"/>
                <a:cs typeface="Arial"/>
              </a:rPr>
              <a:t>more </a:t>
            </a:r>
            <a:r>
              <a:rPr sz="3400" b="1" spc="250" dirty="0">
                <a:solidFill>
                  <a:srgbClr val="004AAC"/>
                </a:solidFill>
                <a:latin typeface="Arial"/>
                <a:cs typeface="Arial"/>
              </a:rPr>
              <a:t>at  </a:t>
            </a:r>
            <a:r>
              <a:rPr sz="3400" b="1" spc="105" dirty="0">
                <a:solidFill>
                  <a:srgbClr val="004AAC"/>
                </a:solidFill>
                <a:latin typeface="Arial"/>
                <a:cs typeface="Arial"/>
                <a:hlinkClick r:id="rId5"/>
              </a:rPr>
              <a:t>www.atcoftexas.org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6729174" cy="5875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3885" y="5"/>
            <a:ext cx="7194114" cy="5875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87375"/>
            <a:ext cx="9507518" cy="5399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92841" y="5143517"/>
            <a:ext cx="8395158" cy="5143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96894" y="4824466"/>
            <a:ext cx="10403205" cy="959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100" b="0" spc="1445" dirty="0">
                <a:solidFill>
                  <a:srgbClr val="FF286F"/>
                </a:solidFill>
                <a:latin typeface="Tahoma"/>
                <a:cs typeface="Tahoma"/>
              </a:rPr>
              <a:t>AND </a:t>
            </a:r>
            <a:r>
              <a:rPr sz="6100" b="0" spc="1000" dirty="0">
                <a:solidFill>
                  <a:srgbClr val="FF286F"/>
                </a:solidFill>
                <a:latin typeface="Tahoma"/>
                <a:cs typeface="Tahoma"/>
              </a:rPr>
              <a:t>THE </a:t>
            </a:r>
            <a:r>
              <a:rPr sz="6100" b="0" spc="1045" dirty="0">
                <a:solidFill>
                  <a:srgbClr val="FF286F"/>
                </a:solidFill>
                <a:latin typeface="Tahoma"/>
                <a:cs typeface="Tahoma"/>
              </a:rPr>
              <a:t>WINNER</a:t>
            </a:r>
            <a:r>
              <a:rPr sz="6100" b="0" spc="-1019" dirty="0">
                <a:solidFill>
                  <a:srgbClr val="FF286F"/>
                </a:solidFill>
                <a:latin typeface="Tahoma"/>
                <a:cs typeface="Tahoma"/>
              </a:rPr>
              <a:t> </a:t>
            </a:r>
            <a:r>
              <a:rPr sz="6100" b="0" spc="695" dirty="0">
                <a:solidFill>
                  <a:srgbClr val="FF286F"/>
                </a:solidFill>
                <a:latin typeface="Tahoma"/>
                <a:cs typeface="Tahoma"/>
              </a:rPr>
              <a:t>IS...</a:t>
            </a:r>
            <a:endParaRPr sz="6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02904" y="0"/>
            <a:ext cx="4985096" cy="280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14772"/>
            <a:ext cx="3942918" cy="2972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4641085"/>
            <a:ext cx="7305675" cy="0"/>
          </a:xfrm>
          <a:custGeom>
            <a:avLst/>
            <a:gdLst/>
            <a:ahLst/>
            <a:cxnLst/>
            <a:rect l="l" t="t" r="r" b="b"/>
            <a:pathLst>
              <a:path w="7305675">
                <a:moveTo>
                  <a:pt x="0" y="0"/>
                </a:moveTo>
                <a:lnTo>
                  <a:pt x="7305674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56906"/>
            <a:ext cx="5332527" cy="4030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22608" y="6"/>
            <a:ext cx="2965391" cy="2578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5448" y="321046"/>
            <a:ext cx="7743824" cy="4629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6153" y="5143506"/>
            <a:ext cx="7772399" cy="3238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hlinkClick r:id="rId6"/>
              </a:rPr>
              <a:t>www.atcoftexas.org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02904" y="3"/>
            <a:ext cx="4985095" cy="280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14772"/>
            <a:ext cx="3942918" cy="2972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4940840"/>
            <a:ext cx="7305675" cy="0"/>
          </a:xfrm>
          <a:custGeom>
            <a:avLst/>
            <a:gdLst/>
            <a:ahLst/>
            <a:cxnLst/>
            <a:rect l="l" t="t" r="r" b="b"/>
            <a:pathLst>
              <a:path w="7305675">
                <a:moveTo>
                  <a:pt x="0" y="0"/>
                </a:moveTo>
                <a:lnTo>
                  <a:pt x="7305674" y="0"/>
                </a:lnTo>
              </a:path>
            </a:pathLst>
          </a:custGeom>
          <a:ln w="85724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8241" y="0"/>
            <a:ext cx="4279757" cy="3716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56418"/>
            <a:ext cx="3790625" cy="2730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8241" y="0"/>
            <a:ext cx="4279756" cy="3716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56418"/>
            <a:ext cx="3790625" cy="2730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2053" y="0"/>
            <a:ext cx="3815946" cy="3472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8627" y="7733618"/>
            <a:ext cx="4576244" cy="2553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2105390"/>
            <a:ext cx="7210425" cy="0"/>
          </a:xfrm>
          <a:custGeom>
            <a:avLst/>
            <a:gdLst/>
            <a:ahLst/>
            <a:cxnLst/>
            <a:rect l="l" t="t" r="r" b="b"/>
            <a:pathLst>
              <a:path w="7210425">
                <a:moveTo>
                  <a:pt x="0" y="0"/>
                </a:moveTo>
                <a:lnTo>
                  <a:pt x="7210027" y="0"/>
                </a:lnTo>
              </a:path>
            </a:pathLst>
          </a:custGeom>
          <a:ln w="83729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2053" y="5"/>
            <a:ext cx="3815945" cy="3472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8627" y="7733624"/>
            <a:ext cx="4576242" cy="2553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5566209"/>
            <a:ext cx="7210425" cy="0"/>
          </a:xfrm>
          <a:custGeom>
            <a:avLst/>
            <a:gdLst/>
            <a:ahLst/>
            <a:cxnLst/>
            <a:rect l="l" t="t" r="r" b="b"/>
            <a:pathLst>
              <a:path w="7210425">
                <a:moveTo>
                  <a:pt x="0" y="0"/>
                </a:moveTo>
                <a:lnTo>
                  <a:pt x="7210027" y="0"/>
                </a:lnTo>
              </a:path>
            </a:pathLst>
          </a:custGeom>
          <a:ln w="83729">
            <a:solidFill>
              <a:srgbClr val="FFE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</Words>
  <Application>Microsoft Office PowerPoint</Application>
  <PresentationFormat>Custom</PresentationFormat>
  <Paragraphs>35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Lucida Sans Unicode</vt:lpstr>
      <vt:lpstr>Tahoma</vt:lpstr>
      <vt:lpstr>Times New Roman</vt:lpstr>
      <vt:lpstr>Office Theme</vt:lpstr>
      <vt:lpstr>TRIVIA NIGHT</vt:lpstr>
      <vt:lpstr>THE RULES</vt:lpstr>
      <vt:lpstr>ROUND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ROUND 1</vt:lpstr>
      <vt:lpstr>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ROUND 2</vt:lpstr>
      <vt:lpstr>ROUND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ROUND 3</vt:lpstr>
      <vt:lpstr>AND THE WINNER IS...</vt:lpstr>
      <vt:lpstr>www.atcoftexas.org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 NIGHT</dc:title>
  <cp:lastModifiedBy>user</cp:lastModifiedBy>
  <cp:revision>1</cp:revision>
  <dcterms:created xsi:type="dcterms:W3CDTF">2020-08-20T20:47:59Z</dcterms:created>
  <dcterms:modified xsi:type="dcterms:W3CDTF">2020-08-20T20:48:44Z</dcterms:modified>
</cp:coreProperties>
</file>